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0" d="100"/>
          <a:sy n="90"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pl-PL"/>
              <a:t>Kliknij, aby edytować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pl-PL"/>
              <a:t>Kliknij, aby edytować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pl-PL"/>
              <a:t>Kliknij, aby edytować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pl-PL"/>
              <a:t>Kliknij, aby edytować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Edytuj style wzorca tekstu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pl-PL"/>
              <a:t>Kliknij, aby edytować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pl-PL"/>
              <a:t>Kliknij, aby edytować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dirty="0"/>
              <a:pPr/>
              <a:t>12/2/2020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3602627-C149-47AC-B87D-1D66C0A2948C}"/>
              </a:ext>
            </a:extLst>
          </p:cNvPr>
          <p:cNvSpPr>
            <a:spLocks noGrp="1"/>
          </p:cNvSpPr>
          <p:nvPr>
            <p:ph type="title"/>
          </p:nvPr>
        </p:nvSpPr>
        <p:spPr>
          <a:xfrm>
            <a:off x="2592925" y="946150"/>
            <a:ext cx="8911687" cy="808222"/>
          </a:xfrm>
        </p:spPr>
        <p:txBody>
          <a:bodyPr>
            <a:noAutofit/>
          </a:bodyPr>
          <a:lstStyle/>
          <a:p>
            <a:pPr algn="ctr"/>
            <a:r>
              <a:rPr lang="pl-PL" sz="5400" b="1" dirty="0">
                <a:solidFill>
                  <a:schemeClr val="tx1"/>
                </a:solidFill>
                <a:latin typeface="Calibri" panose="020F0502020204030204" pitchFamily="34" charset="0"/>
                <a:cs typeface="Calibri" panose="020F0502020204030204" pitchFamily="34" charset="0"/>
              </a:rPr>
              <a:t>BYĆ PATRIOTĄ…</a:t>
            </a:r>
          </a:p>
        </p:txBody>
      </p:sp>
      <p:pic>
        <p:nvPicPr>
          <p:cNvPr id="6" name="Symbol zastępczy zawartości 5">
            <a:extLst>
              <a:ext uri="{FF2B5EF4-FFF2-40B4-BE49-F238E27FC236}">
                <a16:creationId xmlns:a16="http://schemas.microsoft.com/office/drawing/2014/main" id="{34B0976D-92F7-4B31-B364-E47A45287325}"/>
              </a:ext>
            </a:extLst>
          </p:cNvPr>
          <p:cNvPicPr>
            <a:picLocks noGrp="1" noChangeAspect="1"/>
          </p:cNvPicPr>
          <p:nvPr>
            <p:ph idx="1"/>
          </p:nvPr>
        </p:nvPicPr>
        <p:blipFill>
          <a:blip r:embed="rId4"/>
          <a:stretch>
            <a:fillRect/>
          </a:stretch>
        </p:blipFill>
        <p:spPr>
          <a:xfrm>
            <a:off x="3394604" y="2133600"/>
            <a:ext cx="7304617" cy="3778250"/>
          </a:xfrm>
        </p:spPr>
      </p:pic>
      <p:pic>
        <p:nvPicPr>
          <p:cNvPr id="4" name="293-front-music.p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8021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wind"/>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E8EB6A3B-4848-491D-AAE4-1E0036FB55EA}"/>
              </a:ext>
            </a:extLst>
          </p:cNvPr>
          <p:cNvSpPr/>
          <p:nvPr/>
        </p:nvSpPr>
        <p:spPr>
          <a:xfrm>
            <a:off x="1871330" y="680484"/>
            <a:ext cx="6049926" cy="4333366"/>
          </a:xfrm>
          <a:prstGeom prst="rect">
            <a:avLst/>
          </a:prstGeom>
        </p:spPr>
        <p:txBody>
          <a:bodyPr wrap="square">
            <a:spAutoFit/>
          </a:bodyPr>
          <a:lstStyle/>
          <a:p>
            <a:pPr>
              <a:lnSpc>
                <a:spcPct val="150000"/>
              </a:lnSpc>
              <a:spcAft>
                <a:spcPts val="0"/>
              </a:spcAft>
            </a:pPr>
            <a:r>
              <a:rPr lang="pl-PL" sz="3200" b="1" kern="150" dirty="0">
                <a:latin typeface="Calibri" panose="020F0502020204030204" pitchFamily="34" charset="0"/>
                <a:ea typeface="SimSun" panose="02010600030101010101" pitchFamily="2" charset="-122"/>
                <a:cs typeface="Calibri" panose="020F0502020204030204" pitchFamily="34" charset="0"/>
              </a:rPr>
              <a:t>Być patriotą to:</a:t>
            </a:r>
            <a:endParaRPr lang="pl-PL" sz="3200" kern="150" dirty="0">
              <a:latin typeface="Calibri" panose="020F0502020204030204" pitchFamily="34" charset="0"/>
              <a:ea typeface="SimSun" panose="02010600030101010101" pitchFamily="2" charset="-122"/>
              <a:cs typeface="Calibri" panose="020F0502020204030204" pitchFamily="34" charset="0"/>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40503050203030202" pitchFamily="18" charset="0"/>
              </a:rPr>
              <a:t>stawać do walki w czasie zagrożenia ojczyzny</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40503050203030202" pitchFamily="18" charset="0"/>
              </a:rPr>
              <a:t>miłować naród i ojczyznę</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40503050203030202" pitchFamily="18" charset="0"/>
              </a:rPr>
              <a:t>okazywać szacunek symbolom narodowym</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40503050203030202" pitchFamily="18" charset="0"/>
              </a:rPr>
              <a:t>godnie reprezentować kraj i naród w kontaktach </a:t>
            </a:r>
          </a:p>
          <a:p>
            <a:pPr lvl="0">
              <a:lnSpc>
                <a:spcPct val="150000"/>
              </a:lnSpc>
              <a:spcAft>
                <a:spcPts val="0"/>
              </a:spcAft>
            </a:pPr>
            <a:r>
              <a:rPr lang="pl-PL" sz="2200" kern="150" dirty="0">
                <a:latin typeface="Calibri" panose="020F0502020204030204" pitchFamily="34" charset="0"/>
                <a:ea typeface="OpenSymbol"/>
                <a:cs typeface="Mangal" panose="02040503050203030202" pitchFamily="18" charset="0"/>
              </a:rPr>
              <a:t>     z obcokrajowcami</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40503050203030202" pitchFamily="18" charset="0"/>
              </a:rPr>
              <a:t>obchodzić święta narodowe oraz uczestniczyć </a:t>
            </a:r>
          </a:p>
          <a:p>
            <a:pPr lvl="0">
              <a:lnSpc>
                <a:spcPct val="150000"/>
              </a:lnSpc>
              <a:spcAft>
                <a:spcPts val="0"/>
              </a:spcAft>
            </a:pPr>
            <a:r>
              <a:rPr lang="pl-PL" sz="2200" kern="150" dirty="0">
                <a:latin typeface="Calibri" panose="020F0502020204030204" pitchFamily="34" charset="0"/>
                <a:ea typeface="OpenSymbol"/>
                <a:cs typeface="Mangal" panose="02040503050203030202" pitchFamily="18" charset="0"/>
              </a:rPr>
              <a:t>     w wyborach</a:t>
            </a:r>
            <a:endParaRPr lang="pl-PL" sz="2200" kern="150" dirty="0">
              <a:latin typeface="OpenSymbol"/>
              <a:ea typeface="OpenSymbol"/>
              <a:cs typeface="OpenSymbol"/>
            </a:endParaRPr>
          </a:p>
        </p:txBody>
      </p:sp>
      <p:pic>
        <p:nvPicPr>
          <p:cNvPr id="5" name="Obraz 4">
            <a:extLst>
              <a:ext uri="{FF2B5EF4-FFF2-40B4-BE49-F238E27FC236}">
                <a16:creationId xmlns:a16="http://schemas.microsoft.com/office/drawing/2014/main" id="{4D0B8834-1BF5-48C6-A7E3-64F4D7CBA8EF}"/>
              </a:ext>
            </a:extLst>
          </p:cNvPr>
          <p:cNvPicPr>
            <a:picLocks noChangeAspect="1"/>
          </p:cNvPicPr>
          <p:nvPr/>
        </p:nvPicPr>
        <p:blipFill>
          <a:blip r:embed="rId2"/>
          <a:stretch>
            <a:fillRect/>
          </a:stretch>
        </p:blipFill>
        <p:spPr>
          <a:xfrm>
            <a:off x="8261497" y="1109623"/>
            <a:ext cx="3657600" cy="4638753"/>
          </a:xfrm>
          <a:prstGeom prst="rect">
            <a:avLst/>
          </a:prstGeom>
        </p:spPr>
      </p:pic>
    </p:spTree>
    <p:extLst>
      <p:ext uri="{BB962C8B-B14F-4D97-AF65-F5344CB8AC3E}">
        <p14:creationId xmlns:p14="http://schemas.microsoft.com/office/powerpoint/2010/main" val="2546782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wind"/>
      </p:transition>
    </mc:Choice>
    <mc:Fallback xmlns="">
      <p:transition spd="slow"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D357673F-62EF-4808-BC90-CA7BF1251390}"/>
              </a:ext>
            </a:extLst>
          </p:cNvPr>
          <p:cNvSpPr>
            <a:spLocks noGrp="1"/>
          </p:cNvSpPr>
          <p:nvPr>
            <p:ph type="title"/>
          </p:nvPr>
        </p:nvSpPr>
        <p:spPr>
          <a:xfrm>
            <a:off x="1786270" y="616688"/>
            <a:ext cx="9718341" cy="1288312"/>
          </a:xfrm>
        </p:spPr>
        <p:txBody>
          <a:bodyPr>
            <a:normAutofit fontScale="90000"/>
          </a:bodyPr>
          <a:lstStyle/>
          <a:p>
            <a:r>
              <a:rPr lang="pl-PL" sz="2700" dirty="0">
                <a:solidFill>
                  <a:schemeClr val="tx1"/>
                </a:solidFill>
                <a:latin typeface="Calibri" panose="020F0502020204030204" pitchFamily="34" charset="0"/>
                <a:cs typeface="Calibri" panose="020F0502020204030204" pitchFamily="34" charset="0"/>
              </a:rPr>
              <a:t>Jednym z największych patriotów XXI wieku był </a:t>
            </a:r>
            <a:r>
              <a:rPr lang="pl-PL" sz="2700" b="1" dirty="0">
                <a:solidFill>
                  <a:schemeClr val="tx1"/>
                </a:solidFill>
                <a:latin typeface="Calibri" panose="020F0502020204030204" pitchFamily="34" charset="0"/>
                <a:cs typeface="Calibri" panose="020F0502020204030204" pitchFamily="34" charset="0"/>
              </a:rPr>
              <a:t>św. Jan Paweł II</a:t>
            </a:r>
            <a:r>
              <a:rPr lang="pl-PL" sz="2700" dirty="0">
                <a:solidFill>
                  <a:schemeClr val="tx1"/>
                </a:solidFill>
                <a:latin typeface="Calibri" panose="020F0502020204030204" pitchFamily="34" charset="0"/>
                <a:cs typeface="Calibri" panose="020F0502020204030204" pitchFamily="34" charset="0"/>
              </a:rPr>
              <a:t>, który podczas całego swojego pontyfikatu martwił się o dobro Polski. Starał się udzielać dobrych rad naszym władzom, łagodzić konflikty i dbać o pokój.</a:t>
            </a:r>
            <a:br>
              <a:rPr lang="pl-PL" dirty="0">
                <a:solidFill>
                  <a:schemeClr val="tx1"/>
                </a:solidFill>
              </a:rPr>
            </a:br>
            <a:endParaRPr lang="pl-PL" dirty="0">
              <a:solidFill>
                <a:schemeClr val="tx1"/>
              </a:solidFill>
            </a:endParaRPr>
          </a:p>
        </p:txBody>
      </p:sp>
      <p:pic>
        <p:nvPicPr>
          <p:cNvPr id="7" name="Symbol zastępczy zawartości 6">
            <a:extLst>
              <a:ext uri="{FF2B5EF4-FFF2-40B4-BE49-F238E27FC236}">
                <a16:creationId xmlns:a16="http://schemas.microsoft.com/office/drawing/2014/main" id="{5E52CBBC-1190-417F-A4C2-705FBEFFECFD}"/>
              </a:ext>
            </a:extLst>
          </p:cNvPr>
          <p:cNvPicPr>
            <a:picLocks noGrp="1" noChangeAspect="1"/>
          </p:cNvPicPr>
          <p:nvPr>
            <p:ph sz="half" idx="1"/>
          </p:nvPr>
        </p:nvPicPr>
        <p:blipFill>
          <a:blip r:embed="rId2"/>
          <a:stretch>
            <a:fillRect/>
          </a:stretch>
        </p:blipFill>
        <p:spPr>
          <a:xfrm>
            <a:off x="2093779" y="2232547"/>
            <a:ext cx="3475304" cy="3785628"/>
          </a:xfrm>
        </p:spPr>
      </p:pic>
      <p:pic>
        <p:nvPicPr>
          <p:cNvPr id="11" name="Symbol zastępczy zawartości 10">
            <a:extLst>
              <a:ext uri="{FF2B5EF4-FFF2-40B4-BE49-F238E27FC236}">
                <a16:creationId xmlns:a16="http://schemas.microsoft.com/office/drawing/2014/main" id="{93A2C31C-130B-4428-AFAD-B724BFBF661D}"/>
              </a:ext>
            </a:extLst>
          </p:cNvPr>
          <p:cNvPicPr>
            <a:picLocks noGrp="1" noChangeAspect="1"/>
          </p:cNvPicPr>
          <p:nvPr>
            <p:ph sz="half" idx="2"/>
          </p:nvPr>
        </p:nvPicPr>
        <p:blipFill>
          <a:blip r:embed="rId3"/>
          <a:stretch>
            <a:fillRect/>
          </a:stretch>
        </p:blipFill>
        <p:spPr>
          <a:xfrm>
            <a:off x="6622919" y="2504816"/>
            <a:ext cx="4313238" cy="3241090"/>
          </a:xfrm>
        </p:spPr>
      </p:pic>
    </p:spTree>
    <p:extLst>
      <p:ext uri="{BB962C8B-B14F-4D97-AF65-F5344CB8AC3E}">
        <p14:creationId xmlns:p14="http://schemas.microsoft.com/office/powerpoint/2010/main" val="373440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F344A11F-2773-464A-9479-A99BACB5817A}"/>
              </a:ext>
            </a:extLst>
          </p:cNvPr>
          <p:cNvSpPr>
            <a:spLocks noGrp="1"/>
          </p:cNvSpPr>
          <p:nvPr>
            <p:ph type="title"/>
          </p:nvPr>
        </p:nvSpPr>
        <p:spPr/>
        <p:txBody>
          <a:bodyPr>
            <a:normAutofit/>
          </a:bodyPr>
          <a:lstStyle/>
          <a:p>
            <a:r>
              <a:rPr lang="pl-PL" sz="3200" b="1" dirty="0">
                <a:latin typeface="Calibri" panose="020F0502020204030204" pitchFamily="34" charset="0"/>
                <a:cs typeface="Calibri" panose="020F0502020204030204" pitchFamily="34" charset="0"/>
              </a:rPr>
              <a:t>Patriotyzm dziś</a:t>
            </a:r>
          </a:p>
        </p:txBody>
      </p:sp>
      <p:sp>
        <p:nvSpPr>
          <p:cNvPr id="3" name="Symbol zastępczy tekstu 2">
            <a:extLst>
              <a:ext uri="{FF2B5EF4-FFF2-40B4-BE49-F238E27FC236}">
                <a16:creationId xmlns:a16="http://schemas.microsoft.com/office/drawing/2014/main" id="{01D4A6DF-9864-4EBB-9758-87ABC86D83B2}"/>
              </a:ext>
            </a:extLst>
          </p:cNvPr>
          <p:cNvSpPr>
            <a:spLocks noGrp="1"/>
          </p:cNvSpPr>
          <p:nvPr>
            <p:ph type="body" idx="4294967295"/>
          </p:nvPr>
        </p:nvSpPr>
        <p:spPr>
          <a:xfrm>
            <a:off x="1648048" y="1605516"/>
            <a:ext cx="10058400" cy="4304747"/>
          </a:xfrm>
        </p:spPr>
        <p:txBody>
          <a:bodyPr/>
          <a:lstStyle/>
          <a:p>
            <a:r>
              <a:rPr lang="pl-PL" sz="2200" dirty="0">
                <a:solidFill>
                  <a:schemeClr val="tx1"/>
                </a:solidFill>
                <a:latin typeface="Calibri" panose="020F0502020204030204" pitchFamily="34" charset="0"/>
                <a:cs typeface="Calibri" panose="020F0502020204030204" pitchFamily="34" charset="0"/>
              </a:rPr>
              <a:t>Dziś nie trzeba poświęcać życia, by nazywać się patriotą. Wystarczy przestrzegać nakazów i zakazów zapisanych w ustawach, troszczyć się o dobro wspólne, łączyć się                z narodem podczas klęski lub tragedii narodowej, dbać o środowisko i zachowywać polskie tradycje. Patriotyzm nie wymaga teraz wielkich poświęceń. Teraz wystarczy tylko trochę dobrej woli i chęci pomagania innym.</a:t>
            </a:r>
          </a:p>
          <a:p>
            <a:endParaRPr lang="pl-PL" dirty="0"/>
          </a:p>
        </p:txBody>
      </p:sp>
      <p:pic>
        <p:nvPicPr>
          <p:cNvPr id="5" name="Obraz 4">
            <a:extLst>
              <a:ext uri="{FF2B5EF4-FFF2-40B4-BE49-F238E27FC236}">
                <a16:creationId xmlns:a16="http://schemas.microsoft.com/office/drawing/2014/main" id="{87BF8C24-0FFA-40C0-8F97-D54F0A6DE25C}"/>
              </a:ext>
            </a:extLst>
          </p:cNvPr>
          <p:cNvPicPr>
            <a:picLocks noChangeAspect="1"/>
          </p:cNvPicPr>
          <p:nvPr/>
        </p:nvPicPr>
        <p:blipFill>
          <a:blip r:embed="rId2"/>
          <a:stretch>
            <a:fillRect/>
          </a:stretch>
        </p:blipFill>
        <p:spPr>
          <a:xfrm>
            <a:off x="2291317" y="3757889"/>
            <a:ext cx="8771861" cy="2513825"/>
          </a:xfrm>
          <a:prstGeom prst="rect">
            <a:avLst/>
          </a:prstGeom>
        </p:spPr>
      </p:pic>
    </p:spTree>
    <p:extLst>
      <p:ext uri="{BB962C8B-B14F-4D97-AF65-F5344CB8AC3E}">
        <p14:creationId xmlns:p14="http://schemas.microsoft.com/office/powerpoint/2010/main" val="2921737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wind"/>
      </p:transition>
    </mc:Choice>
    <mc:Fallback xmlns="">
      <p:transition spd="slow" advTm="1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E8ACF7F-10D9-4C1D-99F8-CDBC0FEFA1FF}"/>
              </a:ext>
            </a:extLst>
          </p:cNvPr>
          <p:cNvPicPr>
            <a:picLocks noChangeAspect="1"/>
          </p:cNvPicPr>
          <p:nvPr/>
        </p:nvPicPr>
        <p:blipFill>
          <a:blip r:embed="rId2"/>
          <a:stretch>
            <a:fillRect/>
          </a:stretch>
        </p:blipFill>
        <p:spPr>
          <a:xfrm>
            <a:off x="6644061" y="595422"/>
            <a:ext cx="5351218" cy="5890438"/>
          </a:xfrm>
          <a:prstGeom prst="rect">
            <a:avLst/>
          </a:prstGeom>
          <a:ln>
            <a:noFill/>
          </a:ln>
          <a:effectLst>
            <a:softEdge rad="112500"/>
          </a:effectLst>
        </p:spPr>
      </p:pic>
      <p:pic>
        <p:nvPicPr>
          <p:cNvPr id="4" name="Symbol zastępczy zawartości 6">
            <a:extLst>
              <a:ext uri="{FF2B5EF4-FFF2-40B4-BE49-F238E27FC236}">
                <a16:creationId xmlns:a16="http://schemas.microsoft.com/office/drawing/2014/main" id="{EBCC0D71-CA87-4808-ABA7-4565613AA725}"/>
              </a:ext>
            </a:extLst>
          </p:cNvPr>
          <p:cNvPicPr>
            <a:picLocks noChangeAspect="1"/>
          </p:cNvPicPr>
          <p:nvPr/>
        </p:nvPicPr>
        <p:blipFill>
          <a:blip r:embed="rId3"/>
          <a:stretch>
            <a:fillRect/>
          </a:stretch>
        </p:blipFill>
        <p:spPr>
          <a:xfrm>
            <a:off x="1371600" y="1392864"/>
            <a:ext cx="4724400" cy="4253023"/>
          </a:xfrm>
          <a:prstGeom prst="rect">
            <a:avLst/>
          </a:prstGeom>
        </p:spPr>
      </p:pic>
    </p:spTree>
    <p:extLst>
      <p:ext uri="{BB962C8B-B14F-4D97-AF65-F5344CB8AC3E}">
        <p14:creationId xmlns:p14="http://schemas.microsoft.com/office/powerpoint/2010/main" val="2805177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wind"/>
      </p:transition>
    </mc:Choice>
    <mc:Fallback xmlns="">
      <p:transition spd="slow" advClick="0" advTm="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40C95301-A146-4742-BA1A-D74A3B3EA36E}"/>
              </a:ext>
            </a:extLst>
          </p:cNvPr>
          <p:cNvSpPr>
            <a:spLocks noGrp="1"/>
          </p:cNvSpPr>
          <p:nvPr>
            <p:ph type="title"/>
          </p:nvPr>
        </p:nvSpPr>
        <p:spPr/>
        <p:txBody>
          <a:bodyPr>
            <a:normAutofit fontScale="90000"/>
          </a:bodyPr>
          <a:lstStyle/>
          <a:p>
            <a:pPr algn="ctr"/>
            <a:endParaRPr lang="pl-PL" sz="5400" dirty="0">
              <a:latin typeface="Calibri" panose="020F0502020204030204" pitchFamily="34" charset="0"/>
              <a:cs typeface="Calibri" panose="020F0502020204030204" pitchFamily="34" charset="0"/>
            </a:endParaRPr>
          </a:p>
        </p:txBody>
      </p:sp>
      <p:pic>
        <p:nvPicPr>
          <p:cNvPr id="9" name="Symbol zastępczy obrazu 8">
            <a:extLst>
              <a:ext uri="{FF2B5EF4-FFF2-40B4-BE49-F238E27FC236}">
                <a16:creationId xmlns:a16="http://schemas.microsoft.com/office/drawing/2014/main" id="{122BE385-C320-4A91-9919-861E9FE3DC5A}"/>
              </a:ext>
            </a:extLst>
          </p:cNvPr>
          <p:cNvPicPr>
            <a:picLocks noGrp="1" noChangeAspect="1"/>
          </p:cNvPicPr>
          <p:nvPr>
            <p:ph type="pic" idx="1"/>
          </p:nvPr>
        </p:nvPicPr>
        <p:blipFill>
          <a:blip r:embed="rId2"/>
          <a:srcRect t="21152" b="21152"/>
          <a:stretch>
            <a:fillRect/>
          </a:stretch>
        </p:blipFill>
        <p:spPr>
          <a:xfrm>
            <a:off x="1701209" y="839969"/>
            <a:ext cx="10416362" cy="5021081"/>
          </a:xfrm>
        </p:spPr>
      </p:pic>
      <p:sp>
        <p:nvSpPr>
          <p:cNvPr id="6" name="Symbol zastępczy tekstu 5">
            <a:extLst>
              <a:ext uri="{FF2B5EF4-FFF2-40B4-BE49-F238E27FC236}">
                <a16:creationId xmlns:a16="http://schemas.microsoft.com/office/drawing/2014/main" id="{FBBD78B7-3130-4B1C-9111-725F6F7243E4}"/>
              </a:ext>
            </a:extLst>
          </p:cNvPr>
          <p:cNvSpPr>
            <a:spLocks noGrp="1"/>
          </p:cNvSpPr>
          <p:nvPr>
            <p:ph type="body" sz="half" idx="2"/>
          </p:nvPr>
        </p:nvSpPr>
        <p:spPr>
          <a:xfrm>
            <a:off x="2589213" y="5589512"/>
            <a:ext cx="8915400" cy="566738"/>
          </a:xfrm>
        </p:spPr>
        <p:txBody>
          <a:bodyPr>
            <a:noAutofit/>
          </a:bodyPr>
          <a:lstStyle/>
          <a:p>
            <a:pPr algn="ctr"/>
            <a:r>
              <a:rPr lang="pl-PL" sz="3600" dirty="0">
                <a:solidFill>
                  <a:schemeClr val="tx1"/>
                </a:solidFill>
                <a:latin typeface="Calibri" panose="020F0502020204030204" pitchFamily="34" charset="0"/>
                <a:cs typeface="Calibri" panose="020F0502020204030204" pitchFamily="34" charset="0"/>
              </a:rPr>
              <a:t>Dawid Krzywicki klasa 7d</a:t>
            </a:r>
          </a:p>
        </p:txBody>
      </p:sp>
      <p:sp>
        <p:nvSpPr>
          <p:cNvPr id="10" name="Prostokąt 9">
            <a:extLst>
              <a:ext uri="{FF2B5EF4-FFF2-40B4-BE49-F238E27FC236}">
                <a16:creationId xmlns:a16="http://schemas.microsoft.com/office/drawing/2014/main" id="{AB74C926-4CE3-4E4F-BE37-0E15673C5326}"/>
              </a:ext>
            </a:extLst>
          </p:cNvPr>
          <p:cNvSpPr/>
          <p:nvPr/>
        </p:nvSpPr>
        <p:spPr>
          <a:xfrm>
            <a:off x="5305647" y="2264735"/>
            <a:ext cx="4199860" cy="646331"/>
          </a:xfrm>
          <a:prstGeom prst="rect">
            <a:avLst/>
          </a:prstGeom>
        </p:spPr>
        <p:txBody>
          <a:bodyPr wrap="square">
            <a:spAutoFit/>
          </a:bodyPr>
          <a:lstStyle/>
          <a:p>
            <a:r>
              <a:rPr lang="pl-PL" sz="3600" dirty="0">
                <a:latin typeface="Calibri" panose="020F0502020204030204" pitchFamily="34" charset="0"/>
                <a:cs typeface="Calibri" panose="020F0502020204030204" pitchFamily="34" charset="0"/>
              </a:rPr>
              <a:t>Dziękuję za uwagę.</a:t>
            </a:r>
            <a:endParaRPr lang="pl-PL" sz="3600" dirty="0"/>
          </a:p>
        </p:txBody>
      </p:sp>
    </p:spTree>
    <p:extLst>
      <p:ext uri="{BB962C8B-B14F-4D97-AF65-F5344CB8AC3E}">
        <p14:creationId xmlns:p14="http://schemas.microsoft.com/office/powerpoint/2010/main" val="132578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wind"/>
      </p:transition>
    </mc:Choice>
    <mc:Fallback xmlns="">
      <p:transition spd="slow" advClick="0" advTm="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B46BBDA7-E5B5-4469-869B-36D3314DFBD4}"/>
              </a:ext>
            </a:extLst>
          </p:cNvPr>
          <p:cNvSpPr>
            <a:spLocks noGrp="1"/>
          </p:cNvSpPr>
          <p:nvPr>
            <p:ph type="title"/>
          </p:nvPr>
        </p:nvSpPr>
        <p:spPr>
          <a:xfrm>
            <a:off x="1903228" y="1754372"/>
            <a:ext cx="9601384" cy="1972267"/>
          </a:xfrm>
        </p:spPr>
        <p:txBody>
          <a:bodyPr>
            <a:normAutofit fontScale="90000"/>
          </a:bodyPr>
          <a:lstStyle/>
          <a:p>
            <a:pPr>
              <a:lnSpc>
                <a:spcPct val="107000"/>
              </a:lnSpc>
              <a:spcAft>
                <a:spcPts val="800"/>
              </a:spcAft>
            </a:pPr>
            <a:br>
              <a:rPr lang="pl-PL" sz="4000" b="1" dirty="0">
                <a:latin typeface="Calibri" panose="020F0502020204030204" pitchFamily="34" charset="0"/>
                <a:ea typeface="Calibri" panose="020F0502020204030204" pitchFamily="34" charset="0"/>
                <a:cs typeface="Times New Roman" panose="02020603050405020304" pitchFamily="18" charset="0"/>
              </a:rPr>
            </a:br>
            <a:br>
              <a:rPr lang="pl-PL" sz="4000" b="1" dirty="0">
                <a:latin typeface="Calibri" panose="020F0502020204030204" pitchFamily="34" charset="0"/>
                <a:ea typeface="Calibri" panose="020F0502020204030204" pitchFamily="34" charset="0"/>
                <a:cs typeface="Times New Roman" panose="02020603050405020304" pitchFamily="18" charset="0"/>
              </a:rPr>
            </a:br>
            <a:br>
              <a:rPr lang="pl-PL" sz="4000" b="1" dirty="0">
                <a:latin typeface="Calibri" panose="020F0502020204030204" pitchFamily="34" charset="0"/>
                <a:ea typeface="Calibri" panose="020F0502020204030204" pitchFamily="34" charset="0"/>
                <a:cs typeface="Times New Roman" panose="02020603050405020304" pitchFamily="18" charset="0"/>
              </a:rPr>
            </a:br>
            <a:br>
              <a:rPr lang="pl-PL" sz="4000" b="1" dirty="0">
                <a:latin typeface="Calibri" panose="020F0502020204030204" pitchFamily="34" charset="0"/>
                <a:ea typeface="Calibri" panose="020F0502020204030204" pitchFamily="34" charset="0"/>
                <a:cs typeface="Times New Roman" panose="02020603050405020304" pitchFamily="18" charset="0"/>
              </a:rPr>
            </a:br>
            <a:r>
              <a:rPr lang="pl-PL" sz="4000" b="1" dirty="0">
                <a:latin typeface="Calibri" panose="020F0502020204030204" pitchFamily="34" charset="0"/>
                <a:ea typeface="Calibri" panose="020F0502020204030204" pitchFamily="34" charset="0"/>
                <a:cs typeface="Times New Roman" panose="02020603050405020304" pitchFamily="18" charset="0"/>
              </a:rPr>
              <a:t>Źródło informacji:</a:t>
            </a:r>
            <a:br>
              <a:rPr lang="pl-PL" sz="4000" b="1" dirty="0">
                <a:latin typeface="Calibri" panose="020F0502020204030204" pitchFamily="34" charset="0"/>
                <a:ea typeface="Calibri" panose="020F0502020204030204" pitchFamily="34" charset="0"/>
                <a:cs typeface="Times New Roman" panose="02020603050405020304" pitchFamily="18" charset="0"/>
              </a:rPr>
            </a:br>
            <a:br>
              <a:rPr lang="pl-PL" sz="4000" dirty="0">
                <a:latin typeface="Calibri" panose="020F0502020204030204" pitchFamily="34" charset="0"/>
                <a:ea typeface="Calibri" panose="020F0502020204030204" pitchFamily="34" charset="0"/>
                <a:cs typeface="Times New Roman" panose="02020603050405020304" pitchFamily="18" charset="0"/>
              </a:rPr>
            </a:br>
            <a:endParaRPr lang="pl-PL" dirty="0"/>
          </a:p>
        </p:txBody>
      </p:sp>
      <p:sp>
        <p:nvSpPr>
          <p:cNvPr id="7" name="Symbol zastępczy tekstu 6">
            <a:extLst>
              <a:ext uri="{FF2B5EF4-FFF2-40B4-BE49-F238E27FC236}">
                <a16:creationId xmlns:a16="http://schemas.microsoft.com/office/drawing/2014/main" id="{CF15DA8B-F390-4E71-9A5B-6A85AAEBB059}"/>
              </a:ext>
            </a:extLst>
          </p:cNvPr>
          <p:cNvSpPr>
            <a:spLocks noGrp="1"/>
          </p:cNvSpPr>
          <p:nvPr>
            <p:ph type="body" idx="1"/>
          </p:nvPr>
        </p:nvSpPr>
        <p:spPr>
          <a:xfrm>
            <a:off x="1733107" y="3646968"/>
            <a:ext cx="9771504" cy="1392866"/>
          </a:xfrm>
        </p:spPr>
        <p:txBody>
          <a:bodyPr>
            <a:normAutofit/>
          </a:bodyPr>
          <a:lstStyle/>
          <a:p>
            <a:pPr>
              <a:lnSpc>
                <a:spcPct val="150000"/>
              </a:lnSpc>
            </a:pPr>
            <a:r>
              <a:rPr lang="pl-PL"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https://www.google.pl</a:t>
            </a:r>
            <a:br>
              <a:rPr lang="pl-PL"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r>
              <a:rPr lang="pl-PL"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https://pl.wikipedia.org</a:t>
            </a:r>
            <a:endParaRPr lang="pl-PL" sz="2400" dirty="0">
              <a:solidFill>
                <a:schemeClr val="tx1"/>
              </a:solidFill>
            </a:endParaRPr>
          </a:p>
        </p:txBody>
      </p:sp>
    </p:spTree>
    <p:extLst>
      <p:ext uri="{BB962C8B-B14F-4D97-AF65-F5344CB8AC3E}">
        <p14:creationId xmlns:p14="http://schemas.microsoft.com/office/powerpoint/2010/main" val="2834711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wind"/>
      </p:transition>
    </mc:Choice>
    <mc:Fallback xmlns="">
      <p:transition spd="slow" advClick="0"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9C06FA-E77E-42C7-AD61-62A132098CFD}"/>
              </a:ext>
            </a:extLst>
          </p:cNvPr>
          <p:cNvSpPr>
            <a:spLocks noGrp="1"/>
          </p:cNvSpPr>
          <p:nvPr>
            <p:ph type="title"/>
          </p:nvPr>
        </p:nvSpPr>
        <p:spPr/>
        <p:txBody>
          <a:bodyPr>
            <a:normAutofit/>
          </a:bodyPr>
          <a:lstStyle/>
          <a:p>
            <a:r>
              <a:rPr lang="pl-PL" sz="3200" b="1" dirty="0">
                <a:latin typeface="Calibri" panose="020F0502020204030204" pitchFamily="34" charset="0"/>
                <a:cs typeface="Calibri" panose="020F0502020204030204" pitchFamily="34" charset="0"/>
              </a:rPr>
              <a:t>Patriotyzm</a:t>
            </a:r>
            <a:endParaRPr lang="pl-PL" sz="3200" dirty="0">
              <a:latin typeface="Calibri" panose="020F0502020204030204" pitchFamily="34" charset="0"/>
              <a:cs typeface="Calibri" panose="020F0502020204030204" pitchFamily="34" charset="0"/>
            </a:endParaRPr>
          </a:p>
        </p:txBody>
      </p:sp>
      <p:sp>
        <p:nvSpPr>
          <p:cNvPr id="4" name="Symbol zastępczy tekstu 3">
            <a:extLst>
              <a:ext uri="{FF2B5EF4-FFF2-40B4-BE49-F238E27FC236}">
                <a16:creationId xmlns:a16="http://schemas.microsoft.com/office/drawing/2014/main" id="{617BF4B6-59B4-4C40-9D78-4DD2ECF720D8}"/>
              </a:ext>
            </a:extLst>
          </p:cNvPr>
          <p:cNvSpPr>
            <a:spLocks noGrp="1"/>
          </p:cNvSpPr>
          <p:nvPr>
            <p:ph type="body" sz="half" idx="2"/>
          </p:nvPr>
        </p:nvSpPr>
        <p:spPr>
          <a:effectLst>
            <a:glow rad="101600">
              <a:srgbClr val="FF0000">
                <a:alpha val="60000"/>
              </a:srgbClr>
            </a:glow>
          </a:effectLst>
        </p:spPr>
        <p:txBody>
          <a:bodyPr>
            <a:normAutofit/>
          </a:bodyPr>
          <a:lstStyle/>
          <a:p>
            <a:r>
              <a:rPr lang="pl-PL" sz="2000" dirty="0">
                <a:solidFill>
                  <a:schemeClr val="tx1"/>
                </a:solidFill>
                <a:latin typeface="Calibri" panose="020F0502020204030204" pitchFamily="34" charset="0"/>
                <a:cs typeface="Calibri" panose="020F0502020204030204" pitchFamily="34" charset="0"/>
              </a:rPr>
              <a:t>-  postawa szacunku, umiłowania i oddania własnej ojczyźnie oraz chęć ponoszenia za nią ofiar i pełną gotowość   do jej obrony, w każdej chwili. Charakteryzuje się też przedkładaniem celów ważnych dla ojczyzny nad osobiste,          a także gotowością do pracy dla jej dobra i w razie potrzeby poświęcenia dla niej własnego zdrowia lub czasami nawet życia. </a:t>
            </a:r>
          </a:p>
        </p:txBody>
      </p:sp>
      <p:pic>
        <p:nvPicPr>
          <p:cNvPr id="16" name="Symbol zastępczy zawartości 15">
            <a:extLst>
              <a:ext uri="{FF2B5EF4-FFF2-40B4-BE49-F238E27FC236}">
                <a16:creationId xmlns:a16="http://schemas.microsoft.com/office/drawing/2014/main" id="{B11C8DBB-905C-43D4-8E14-6E46AEB4E97B}"/>
              </a:ext>
            </a:extLst>
          </p:cNvPr>
          <p:cNvPicPr>
            <a:picLocks noGrp="1" noChangeAspect="1"/>
          </p:cNvPicPr>
          <p:nvPr>
            <p:ph idx="1"/>
          </p:nvPr>
        </p:nvPicPr>
        <p:blipFill>
          <a:blip r:embed="rId2"/>
          <a:stretch>
            <a:fillRect/>
          </a:stretch>
        </p:blipFill>
        <p:spPr>
          <a:xfrm>
            <a:off x="7081284" y="1308029"/>
            <a:ext cx="4136065" cy="4241941"/>
          </a:xfrm>
        </p:spPr>
      </p:pic>
    </p:spTree>
    <p:extLst>
      <p:ext uri="{BB962C8B-B14F-4D97-AF65-F5344CB8AC3E}">
        <p14:creationId xmlns:p14="http://schemas.microsoft.com/office/powerpoint/2010/main" val="2629489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wind"/>
      </p:transition>
    </mc:Choice>
    <mc:Fallback xmlns="">
      <p:transition spd="slow" advTm="1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D721D7-B1DC-4ED0-9CCC-89318F21E2DA}"/>
              </a:ext>
            </a:extLst>
          </p:cNvPr>
          <p:cNvSpPr>
            <a:spLocks noGrp="1"/>
          </p:cNvSpPr>
          <p:nvPr>
            <p:ph type="title"/>
          </p:nvPr>
        </p:nvSpPr>
        <p:spPr>
          <a:xfrm>
            <a:off x="1786270" y="616688"/>
            <a:ext cx="9505507" cy="1288312"/>
          </a:xfrm>
        </p:spPr>
        <p:txBody>
          <a:bodyPr>
            <a:noAutofit/>
          </a:bodyPr>
          <a:lstStyle/>
          <a:p>
            <a:r>
              <a:rPr lang="pl-PL" sz="2000" b="1" dirty="0">
                <a:solidFill>
                  <a:schemeClr val="tx1"/>
                </a:solidFill>
                <a:latin typeface="Calibri" panose="020F0502020204030204" pitchFamily="34" charset="0"/>
                <a:cs typeface="Calibri" panose="020F0502020204030204" pitchFamily="34" charset="0"/>
              </a:rPr>
              <a:t>Patriotyzm</a:t>
            </a:r>
            <a:r>
              <a:rPr lang="pl-PL" sz="2000" dirty="0">
                <a:solidFill>
                  <a:schemeClr val="tx1"/>
                </a:solidFill>
                <a:latin typeface="Calibri" panose="020F0502020204030204" pitchFamily="34" charset="0"/>
                <a:cs typeface="Calibri" panose="020F0502020204030204" pitchFamily="34" charset="0"/>
              </a:rPr>
              <a:t> to również umiłowanie i pielęgnowanie narodowej tradycji, kultury czy języka. Oparty jest on na poczuciu więzi społecznej, wspólnoty kulturowej oraz solidarności </a:t>
            </a:r>
            <a:br>
              <a:rPr lang="pl-PL" sz="2000" dirty="0">
                <a:solidFill>
                  <a:schemeClr val="tx1"/>
                </a:solidFill>
                <a:latin typeface="Calibri" panose="020F0502020204030204" pitchFamily="34" charset="0"/>
                <a:cs typeface="Calibri" panose="020F0502020204030204" pitchFamily="34" charset="0"/>
              </a:rPr>
            </a:br>
            <a:r>
              <a:rPr lang="pl-PL" sz="2000" dirty="0">
                <a:solidFill>
                  <a:schemeClr val="tx1"/>
                </a:solidFill>
                <a:latin typeface="Calibri" panose="020F0502020204030204" pitchFamily="34" charset="0"/>
                <a:cs typeface="Calibri" panose="020F0502020204030204" pitchFamily="34" charset="0"/>
              </a:rPr>
              <a:t>z własnym narodem i społecznością.</a:t>
            </a:r>
            <a:br>
              <a:rPr lang="pl-PL" sz="2000" dirty="0">
                <a:solidFill>
                  <a:schemeClr val="tx1"/>
                </a:solidFill>
                <a:latin typeface="Calibri" panose="020F0502020204030204" pitchFamily="34" charset="0"/>
                <a:cs typeface="Calibri" panose="020F0502020204030204" pitchFamily="34" charset="0"/>
              </a:rPr>
            </a:br>
            <a:endParaRPr lang="pl-PL" sz="2000" dirty="0">
              <a:solidFill>
                <a:schemeClr val="tx1"/>
              </a:solidFill>
              <a:latin typeface="Calibri" panose="020F0502020204030204" pitchFamily="34" charset="0"/>
              <a:cs typeface="Calibri" panose="020F0502020204030204" pitchFamily="34" charset="0"/>
            </a:endParaRPr>
          </a:p>
        </p:txBody>
      </p:sp>
      <p:pic>
        <p:nvPicPr>
          <p:cNvPr id="11" name="Obraz 10">
            <a:extLst>
              <a:ext uri="{FF2B5EF4-FFF2-40B4-BE49-F238E27FC236}">
                <a16:creationId xmlns:a16="http://schemas.microsoft.com/office/drawing/2014/main" id="{641D1B79-5714-43E1-BCE1-DA2891B56CCF}"/>
              </a:ext>
            </a:extLst>
          </p:cNvPr>
          <p:cNvPicPr>
            <a:picLocks noChangeAspect="1"/>
          </p:cNvPicPr>
          <p:nvPr/>
        </p:nvPicPr>
        <p:blipFill>
          <a:blip r:embed="rId2"/>
          <a:stretch>
            <a:fillRect/>
          </a:stretch>
        </p:blipFill>
        <p:spPr>
          <a:xfrm>
            <a:off x="5715632" y="2204099"/>
            <a:ext cx="5060378" cy="3875298"/>
          </a:xfrm>
          <a:prstGeom prst="rect">
            <a:avLst/>
          </a:prstGeom>
        </p:spPr>
      </p:pic>
      <p:pic>
        <p:nvPicPr>
          <p:cNvPr id="15" name="Symbol zastępczy zawartości 14">
            <a:extLst>
              <a:ext uri="{FF2B5EF4-FFF2-40B4-BE49-F238E27FC236}">
                <a16:creationId xmlns:a16="http://schemas.microsoft.com/office/drawing/2014/main" id="{9BBA3D59-5F59-4824-9F45-8230F4BC89AE}"/>
              </a:ext>
            </a:extLst>
          </p:cNvPr>
          <p:cNvPicPr>
            <a:picLocks noGrp="1" noChangeAspect="1"/>
          </p:cNvPicPr>
          <p:nvPr>
            <p:ph sz="half" idx="1"/>
          </p:nvPr>
        </p:nvPicPr>
        <p:blipFill>
          <a:blip r:embed="rId3"/>
          <a:stretch>
            <a:fillRect/>
          </a:stretch>
        </p:blipFill>
        <p:spPr>
          <a:xfrm>
            <a:off x="1596651" y="2204099"/>
            <a:ext cx="3432364" cy="1720004"/>
          </a:xfrm>
        </p:spPr>
      </p:pic>
      <p:pic>
        <p:nvPicPr>
          <p:cNvPr id="19" name="Symbol zastępczy zawartości 18">
            <a:extLst>
              <a:ext uri="{FF2B5EF4-FFF2-40B4-BE49-F238E27FC236}">
                <a16:creationId xmlns:a16="http://schemas.microsoft.com/office/drawing/2014/main" id="{00ADA926-CCE4-4A61-90A5-FC6F6F02A284}"/>
              </a:ext>
            </a:extLst>
          </p:cNvPr>
          <p:cNvPicPr>
            <a:picLocks noGrp="1" noChangeAspect="1"/>
          </p:cNvPicPr>
          <p:nvPr>
            <p:ph sz="half" idx="2"/>
          </p:nvPr>
        </p:nvPicPr>
        <p:blipFill>
          <a:blip r:embed="rId4"/>
          <a:stretch>
            <a:fillRect/>
          </a:stretch>
        </p:blipFill>
        <p:spPr>
          <a:xfrm>
            <a:off x="1777312" y="4502784"/>
            <a:ext cx="3071042" cy="961918"/>
          </a:xfrm>
        </p:spPr>
      </p:pic>
    </p:spTree>
    <p:extLst>
      <p:ext uri="{BB962C8B-B14F-4D97-AF65-F5344CB8AC3E}">
        <p14:creationId xmlns:p14="http://schemas.microsoft.com/office/powerpoint/2010/main" val="21884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5E4F3777-E1ED-429E-B79C-6D0B0A5A7DF1}"/>
              </a:ext>
            </a:extLst>
          </p:cNvPr>
          <p:cNvSpPr/>
          <p:nvPr/>
        </p:nvSpPr>
        <p:spPr>
          <a:xfrm>
            <a:off x="1658680" y="637954"/>
            <a:ext cx="9718158" cy="4333366"/>
          </a:xfrm>
          <a:prstGeom prst="rect">
            <a:avLst/>
          </a:prstGeom>
        </p:spPr>
        <p:txBody>
          <a:bodyPr wrap="square">
            <a:spAutoFit/>
          </a:bodyPr>
          <a:lstStyle/>
          <a:p>
            <a:pPr>
              <a:lnSpc>
                <a:spcPct val="150000"/>
              </a:lnSpc>
              <a:spcAft>
                <a:spcPts val="0"/>
              </a:spcAft>
            </a:pPr>
            <a:r>
              <a:rPr lang="pl-PL" sz="3200" b="1" kern="150" dirty="0">
                <a:latin typeface="Calibri" panose="020F0502020204030204" pitchFamily="34" charset="0"/>
                <a:ea typeface="SimSun" panose="02010600030101010101" pitchFamily="2" charset="-122"/>
                <a:cs typeface="Mangal" panose="020B0502040204020203" pitchFamily="18" charset="0"/>
              </a:rPr>
              <a:t>Patriota to przede wszystkim człowiek, który:</a:t>
            </a:r>
            <a:endParaRPr lang="pl-PL" sz="3200" kern="150" dirty="0">
              <a:latin typeface="Times New Roman" panose="02020603050405020304" pitchFamily="18" charset="0"/>
              <a:ea typeface="SimSun" panose="02010600030101010101" pitchFamily="2" charset="-122"/>
              <a:cs typeface="Mangal" panose="020B0502040204020203" pitchFamily="18" charset="0"/>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kocha swoją ojczyznę</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zachowuje szacunek do symboli narodowych, tradycji i stara się je przestrzegać</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poświęca się własnej ojczyźnie</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obchodzi święta i rocznice narodowe</a:t>
            </a:r>
            <a:endParaRPr lang="pl-PL" sz="2200" kern="150" dirty="0">
              <a:latin typeface="OpenSymbol"/>
              <a:ea typeface="OpenSymbol"/>
              <a:cs typeface="OpenSymbol"/>
            </a:endParaRPr>
          </a:p>
          <a:p>
            <a:pPr marL="342900" lvl="0" indent="-342900" algn="just">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działa na rzecz rozwoju swojej społeczności lokalnej w różnego rodzaju przedsięwzięciach o charakterze kulturalnym, politycznym, gospodarczym</a:t>
            </a:r>
            <a:endParaRPr lang="pl-PL" sz="2200" kern="150" dirty="0">
              <a:latin typeface="OpenSymbol"/>
              <a:ea typeface="OpenSymbol"/>
              <a:cs typeface="OpenSymbol"/>
            </a:endParaRPr>
          </a:p>
          <a:p>
            <a:pPr marL="342900" lvl="0" indent="-342900" algn="just">
              <a:lnSpc>
                <a:spcPct val="150000"/>
              </a:lnSpc>
              <a:spcAft>
                <a:spcPts val="0"/>
              </a:spcAft>
              <a:buFont typeface="Arial" panose="020B0604020202020204" pitchFamily="34" charset="0"/>
              <a:buChar char="•"/>
            </a:pPr>
            <a:r>
              <a:rPr lang="pl-PL" sz="2200" kern="150" dirty="0">
                <a:latin typeface="Calibri" panose="020F0502020204030204" pitchFamily="34" charset="0"/>
                <a:ea typeface="OpenSymbol"/>
                <a:cs typeface="Mangal" panose="020B0502040204020203" pitchFamily="18" charset="0"/>
              </a:rPr>
              <a:t>stawia dobro kraju i swojej społeczności ponad interes osobisty</a:t>
            </a:r>
            <a:endParaRPr lang="pl-PL" sz="2200" kern="150" dirty="0">
              <a:latin typeface="OpenSymbol"/>
              <a:ea typeface="OpenSymbol"/>
              <a:cs typeface="OpenSymbol"/>
            </a:endParaRPr>
          </a:p>
        </p:txBody>
      </p:sp>
    </p:spTree>
    <p:extLst>
      <p:ext uri="{BB962C8B-B14F-4D97-AF65-F5344CB8AC3E}">
        <p14:creationId xmlns:p14="http://schemas.microsoft.com/office/powerpoint/2010/main" val="955414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wind"/>
      </p:transition>
    </mc:Choice>
    <mc:Fallback xmlns="">
      <p:transition spd="slow"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A1464B30-13AC-40DA-B364-B128142FAB88}"/>
              </a:ext>
            </a:extLst>
          </p:cNvPr>
          <p:cNvSpPr/>
          <p:nvPr/>
        </p:nvSpPr>
        <p:spPr>
          <a:xfrm>
            <a:off x="1594884" y="595424"/>
            <a:ext cx="9771321" cy="4918141"/>
          </a:xfrm>
          <a:prstGeom prst="rect">
            <a:avLst/>
          </a:prstGeom>
        </p:spPr>
        <p:txBody>
          <a:bodyPr wrap="square">
            <a:spAutoFit/>
          </a:bodyPr>
          <a:lstStyle/>
          <a:p>
            <a:pPr algn="just">
              <a:lnSpc>
                <a:spcPct val="150000"/>
              </a:lnSpc>
              <a:spcAft>
                <a:spcPts val="600"/>
              </a:spcAft>
            </a:pPr>
            <a:r>
              <a:rPr lang="pl-PL" sz="3200" b="1" kern="150" dirty="0">
                <a:latin typeface="Calibri" panose="020F0502020204030204" pitchFamily="34" charset="0"/>
                <a:ea typeface="SimSun" panose="02010600030101010101" pitchFamily="2" charset="-122"/>
                <a:cs typeface="Mangal" panose="020B0502040204020203" pitchFamily="18" charset="0"/>
              </a:rPr>
              <a:t>Rozróżnia się kilka typów patriotyzmu:</a:t>
            </a:r>
            <a:endParaRPr lang="pl-PL" sz="3200" kern="150" dirty="0">
              <a:latin typeface="Times New Roman" panose="02020603050405020304" pitchFamily="18" charset="0"/>
              <a:ea typeface="SimSun" panose="02010600030101010101" pitchFamily="2" charset="-122"/>
              <a:cs typeface="Mangal" panose="020B0502040204020203" pitchFamily="18" charset="0"/>
            </a:endParaRPr>
          </a:p>
          <a:p>
            <a:pPr marL="342900" lvl="0" indent="-342900">
              <a:lnSpc>
                <a:spcPct val="150000"/>
              </a:lnSpc>
              <a:spcAft>
                <a:spcPts val="0"/>
              </a:spcAft>
              <a:buFont typeface="Arial" panose="020B0604020202020204" pitchFamily="34" charset="0"/>
              <a:buChar char="•"/>
            </a:pPr>
            <a:r>
              <a:rPr lang="pl-PL" sz="2200" b="1" kern="150" dirty="0">
                <a:latin typeface="Calibri" panose="020F0502020204030204" pitchFamily="34" charset="0"/>
                <a:ea typeface="OpenSymbol"/>
                <a:cs typeface="Mangal" panose="020B0502040204020203" pitchFamily="18" charset="0"/>
              </a:rPr>
              <a:t>patriotyzm narodowy</a:t>
            </a:r>
            <a:r>
              <a:rPr lang="pl-PL" sz="2200" kern="150" dirty="0">
                <a:latin typeface="Calibri" panose="020F0502020204030204" pitchFamily="34" charset="0"/>
                <a:ea typeface="OpenSymbol"/>
                <a:cs typeface="Mangal" panose="020B0502040204020203" pitchFamily="18" charset="0"/>
              </a:rPr>
              <a:t> – miłość do kraju ojczystego oraz narodu znajdującego się w obrębie państwa</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b="1" kern="150" dirty="0">
                <a:latin typeface="Calibri" panose="020F0502020204030204" pitchFamily="34" charset="0"/>
                <a:ea typeface="OpenSymbol"/>
                <a:cs typeface="Mangal" panose="020B0502040204020203" pitchFamily="18" charset="0"/>
              </a:rPr>
              <a:t>patriotyzm regionalny</a:t>
            </a:r>
            <a:r>
              <a:rPr lang="pl-PL" sz="2200" kern="150" dirty="0">
                <a:latin typeface="Calibri" panose="020F0502020204030204" pitchFamily="34" charset="0"/>
                <a:ea typeface="OpenSymbol"/>
                <a:cs typeface="Mangal" panose="020B0502040204020203" pitchFamily="18" charset="0"/>
              </a:rPr>
              <a:t> – przywiązanie do regionu, dzielnicy kraju, z której się pochodzi lub w której się mieszka</a:t>
            </a:r>
            <a:endParaRPr lang="pl-PL" sz="2200" kern="150" dirty="0">
              <a:latin typeface="OpenSymbol"/>
              <a:ea typeface="OpenSymbol"/>
              <a:cs typeface="OpenSymbol"/>
            </a:endParaRPr>
          </a:p>
          <a:p>
            <a:pPr marL="342900" lvl="0" indent="-342900">
              <a:lnSpc>
                <a:spcPct val="150000"/>
              </a:lnSpc>
              <a:spcAft>
                <a:spcPts val="0"/>
              </a:spcAft>
              <a:buFont typeface="Arial" panose="020B0604020202020204" pitchFamily="34" charset="0"/>
              <a:buChar char="•"/>
            </a:pPr>
            <a:r>
              <a:rPr lang="pl-PL" sz="2200" b="1" kern="150" dirty="0">
                <a:latin typeface="Calibri" panose="020F0502020204030204" pitchFamily="34" charset="0"/>
                <a:ea typeface="OpenSymbol"/>
                <a:cs typeface="Mangal" panose="020B0502040204020203" pitchFamily="18" charset="0"/>
              </a:rPr>
              <a:t>patriotyzm lokalny</a:t>
            </a:r>
            <a:r>
              <a:rPr lang="pl-PL" sz="2200" kern="150" dirty="0">
                <a:latin typeface="Calibri" panose="020F0502020204030204" pitchFamily="34" charset="0"/>
                <a:ea typeface="OpenSymbol"/>
                <a:cs typeface="Mangal" panose="020B0502040204020203" pitchFamily="18" charset="0"/>
              </a:rPr>
              <a:t> – miłość do stron rodzinnych, miejsca urodzenia i wychowania oraz do miejsca zamieszkania</a:t>
            </a:r>
            <a:endParaRPr lang="pl-PL" sz="2200" kern="150" dirty="0">
              <a:latin typeface="OpenSymbol"/>
              <a:ea typeface="OpenSymbol"/>
              <a:cs typeface="OpenSymbol"/>
            </a:endParaRPr>
          </a:p>
          <a:p>
            <a:pPr marL="342900" lvl="0" indent="-342900">
              <a:lnSpc>
                <a:spcPct val="150000"/>
              </a:lnSpc>
              <a:spcAft>
                <a:spcPts val="600"/>
              </a:spcAft>
              <a:buFont typeface="Arial" panose="020B0604020202020204" pitchFamily="34" charset="0"/>
              <a:buChar char="•"/>
            </a:pPr>
            <a:r>
              <a:rPr lang="pl-PL" sz="2200" b="1" kern="150" dirty="0">
                <a:latin typeface="Calibri" panose="020F0502020204030204" pitchFamily="34" charset="0"/>
                <a:ea typeface="OpenSymbol"/>
                <a:cs typeface="Mangal" panose="020B0502040204020203" pitchFamily="18" charset="0"/>
              </a:rPr>
              <a:t>patriotyzm gospodarczy</a:t>
            </a:r>
            <a:r>
              <a:rPr lang="pl-PL" sz="2200" kern="150" dirty="0">
                <a:latin typeface="Calibri" panose="020F0502020204030204" pitchFamily="34" charset="0"/>
                <a:ea typeface="OpenSymbol"/>
                <a:cs typeface="Mangal" panose="020B0502040204020203" pitchFamily="18" charset="0"/>
              </a:rPr>
              <a:t> – przywiązanie do towarów wyprodukowanych                                   w kraju ojczystym lub sprzedawanych przez markę z ojczystego kraju</a:t>
            </a:r>
            <a:endParaRPr lang="pl-PL" sz="2200" kern="150" dirty="0">
              <a:latin typeface="OpenSymbol"/>
              <a:ea typeface="OpenSymbol"/>
              <a:cs typeface="OpenSymbol"/>
            </a:endParaRPr>
          </a:p>
        </p:txBody>
      </p:sp>
    </p:spTree>
    <p:extLst>
      <p:ext uri="{BB962C8B-B14F-4D97-AF65-F5344CB8AC3E}">
        <p14:creationId xmlns:p14="http://schemas.microsoft.com/office/powerpoint/2010/main" val="382746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wind"/>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A4E4C4-4497-46F7-A603-FBFF1744284C}"/>
              </a:ext>
            </a:extLst>
          </p:cNvPr>
          <p:cNvSpPr>
            <a:spLocks noGrp="1"/>
          </p:cNvSpPr>
          <p:nvPr>
            <p:ph type="title"/>
          </p:nvPr>
        </p:nvSpPr>
        <p:spPr>
          <a:xfrm>
            <a:off x="1796903" y="624109"/>
            <a:ext cx="9707710" cy="1544933"/>
          </a:xfrm>
        </p:spPr>
        <p:txBody>
          <a:bodyPr>
            <a:noAutofit/>
          </a:bodyPr>
          <a:lstStyle/>
          <a:p>
            <a:r>
              <a:rPr lang="pl-PL" sz="2000" b="1" dirty="0">
                <a:solidFill>
                  <a:schemeClr val="tx1"/>
                </a:solidFill>
                <a:latin typeface="Calibri" panose="020F0502020204030204" pitchFamily="34" charset="0"/>
                <a:cs typeface="Calibri" panose="020F0502020204030204" pitchFamily="34" charset="0"/>
              </a:rPr>
              <a:t>Polskie symbole narodowe </a:t>
            </a:r>
            <a:r>
              <a:rPr lang="pl-PL" sz="2000" dirty="0">
                <a:solidFill>
                  <a:schemeClr val="tx1"/>
                </a:solidFill>
                <a:latin typeface="Calibri" panose="020F0502020204030204" pitchFamily="34" charset="0"/>
                <a:cs typeface="Calibri" panose="020F0502020204030204" pitchFamily="34" charset="0"/>
              </a:rPr>
              <a:t>chronione są przez konstytucję. Warunki, na jakich polskie godło oraz flaga mogą być używane określa stosowna ustawa. Każdy Polak powinien być dumny ze swych symboli narodowych. Szanować je i pamiętać o nich. To one tworzą historię naszego kraju. </a:t>
            </a:r>
            <a:r>
              <a:rPr lang="pl-PL" sz="2000" b="1" dirty="0">
                <a:solidFill>
                  <a:schemeClr val="tx1"/>
                </a:solidFill>
                <a:latin typeface="Calibri" panose="020F0502020204030204" pitchFamily="34" charset="0"/>
                <a:cs typeface="Calibri" panose="020F0502020204030204" pitchFamily="34" charset="0"/>
              </a:rPr>
              <a:t>Symbolami narodowymi są: </a:t>
            </a:r>
            <a:br>
              <a:rPr lang="pl-PL" sz="2000" dirty="0">
                <a:solidFill>
                  <a:schemeClr val="tx1"/>
                </a:solidFill>
                <a:latin typeface="Calibri" panose="020F0502020204030204" pitchFamily="34" charset="0"/>
                <a:cs typeface="Calibri" panose="020F0502020204030204" pitchFamily="34" charset="0"/>
              </a:rPr>
            </a:br>
            <a:endParaRPr lang="pl-PL" sz="2000" dirty="0">
              <a:solidFill>
                <a:schemeClr val="tx1"/>
              </a:solidFill>
              <a:latin typeface="Calibri" panose="020F0502020204030204" pitchFamily="34" charset="0"/>
              <a:cs typeface="Calibri" panose="020F0502020204030204" pitchFamily="34" charset="0"/>
            </a:endParaRPr>
          </a:p>
        </p:txBody>
      </p:sp>
      <p:pic>
        <p:nvPicPr>
          <p:cNvPr id="5" name="Symbol zastępczy zawartości 4">
            <a:extLst>
              <a:ext uri="{FF2B5EF4-FFF2-40B4-BE49-F238E27FC236}">
                <a16:creationId xmlns:a16="http://schemas.microsoft.com/office/drawing/2014/main" id="{CDEFCF3E-8EB5-4E68-82EE-2500C9DB96EE}"/>
              </a:ext>
            </a:extLst>
          </p:cNvPr>
          <p:cNvPicPr>
            <a:picLocks noGrp="1" noChangeAspect="1"/>
          </p:cNvPicPr>
          <p:nvPr>
            <p:ph idx="1"/>
          </p:nvPr>
        </p:nvPicPr>
        <p:blipFill>
          <a:blip r:embed="rId2"/>
          <a:stretch>
            <a:fillRect/>
          </a:stretch>
        </p:blipFill>
        <p:spPr>
          <a:xfrm>
            <a:off x="1967023" y="1879664"/>
            <a:ext cx="9203959" cy="4850745"/>
          </a:xfrm>
        </p:spPr>
      </p:pic>
    </p:spTree>
    <p:extLst>
      <p:ext uri="{BB962C8B-B14F-4D97-AF65-F5344CB8AC3E}">
        <p14:creationId xmlns:p14="http://schemas.microsoft.com/office/powerpoint/2010/main" val="4218282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000">
        <p15:prstTrans prst="wind"/>
      </p:transition>
    </mc:Choice>
    <mc:Fallback xmlns="">
      <p:transition spd="slow"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06B572-994D-4F90-A0F7-3652C604A94F}"/>
              </a:ext>
            </a:extLst>
          </p:cNvPr>
          <p:cNvSpPr>
            <a:spLocks noGrp="1"/>
          </p:cNvSpPr>
          <p:nvPr>
            <p:ph type="title"/>
          </p:nvPr>
        </p:nvSpPr>
        <p:spPr/>
        <p:txBody>
          <a:bodyPr>
            <a:normAutofit/>
          </a:bodyPr>
          <a:lstStyle/>
          <a:p>
            <a:r>
              <a:rPr lang="pl-PL" sz="3200" b="1" dirty="0">
                <a:latin typeface="Calibri" panose="020F0502020204030204" pitchFamily="34" charset="0"/>
                <a:cs typeface="Calibri" panose="020F0502020204030204" pitchFamily="34" charset="0"/>
              </a:rPr>
              <a:t>Flaga Polski</a:t>
            </a:r>
          </a:p>
        </p:txBody>
      </p:sp>
      <p:pic>
        <p:nvPicPr>
          <p:cNvPr id="6" name="Symbol zastępczy zawartości 5">
            <a:extLst>
              <a:ext uri="{FF2B5EF4-FFF2-40B4-BE49-F238E27FC236}">
                <a16:creationId xmlns:a16="http://schemas.microsoft.com/office/drawing/2014/main" id="{6714672C-5186-459D-8F21-8522D80EC9A1}"/>
              </a:ext>
            </a:extLst>
          </p:cNvPr>
          <p:cNvPicPr>
            <a:picLocks noGrp="1" noChangeAspect="1"/>
          </p:cNvPicPr>
          <p:nvPr>
            <p:ph idx="1"/>
          </p:nvPr>
        </p:nvPicPr>
        <p:blipFill>
          <a:blip r:embed="rId2"/>
          <a:stretch>
            <a:fillRect/>
          </a:stretch>
        </p:blipFill>
        <p:spPr>
          <a:xfrm>
            <a:off x="7199312" y="1063256"/>
            <a:ext cx="3964873" cy="4364434"/>
          </a:xfrm>
        </p:spPr>
      </p:pic>
      <p:sp>
        <p:nvSpPr>
          <p:cNvPr id="4" name="Symbol zastępczy tekstu 3">
            <a:extLst>
              <a:ext uri="{FF2B5EF4-FFF2-40B4-BE49-F238E27FC236}">
                <a16:creationId xmlns:a16="http://schemas.microsoft.com/office/drawing/2014/main" id="{5404E2D8-DC48-4DDB-AB67-548226473196}"/>
              </a:ext>
            </a:extLst>
          </p:cNvPr>
          <p:cNvSpPr>
            <a:spLocks noGrp="1"/>
          </p:cNvSpPr>
          <p:nvPr>
            <p:ph type="body" sz="half" idx="2"/>
          </p:nvPr>
        </p:nvSpPr>
        <p:spPr>
          <a:xfrm>
            <a:off x="2392326" y="1626781"/>
            <a:ext cx="3702085" cy="4234268"/>
          </a:xfrm>
        </p:spPr>
        <p:txBody>
          <a:bodyPr/>
          <a:lstStyle/>
          <a:p>
            <a:r>
              <a:rPr lang="pl-PL" sz="2000" dirty="0">
                <a:solidFill>
                  <a:schemeClr val="tx1"/>
                </a:solidFill>
                <a:latin typeface="Calibri" panose="020F0502020204030204" pitchFamily="34" charset="0"/>
                <a:cs typeface="Calibri" panose="020F0502020204030204" pitchFamily="34" charset="0"/>
              </a:rPr>
              <a:t>Polska flaga składa się z dwóch pasów, które mają taką samą szerokość. Górny pas jest koloru białego, a dolny czerwonego. Kolory te nawiązują do godła państwa polskiego. W latach wcześniejszych kolejność kolorów na fladze państwowej była różna, używano bowiem na przemian flagi biało-czerwonej lub czerwono-białej. Biało-czerwona flaga od 1831 roku jest oficjalną flagą narodową.</a:t>
            </a:r>
          </a:p>
          <a:p>
            <a:endParaRPr lang="pl-PL" dirty="0"/>
          </a:p>
        </p:txBody>
      </p:sp>
    </p:spTree>
    <p:extLst>
      <p:ext uri="{BB962C8B-B14F-4D97-AF65-F5344CB8AC3E}">
        <p14:creationId xmlns:p14="http://schemas.microsoft.com/office/powerpoint/2010/main" val="359476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wind"/>
      </p:transition>
    </mc:Choice>
    <mc:Fallback xmlns="">
      <p:transition spd="slow"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A5B1348-8ACC-4599-A1E6-15907F0BA2B9}"/>
              </a:ext>
            </a:extLst>
          </p:cNvPr>
          <p:cNvSpPr>
            <a:spLocks noGrp="1"/>
          </p:cNvSpPr>
          <p:nvPr>
            <p:ph type="title"/>
          </p:nvPr>
        </p:nvSpPr>
        <p:spPr/>
        <p:txBody>
          <a:bodyPr>
            <a:normAutofit/>
          </a:bodyPr>
          <a:lstStyle/>
          <a:p>
            <a:r>
              <a:rPr lang="pl-PL" sz="3200" b="1" dirty="0">
                <a:latin typeface="Calibri" panose="020F0502020204030204" pitchFamily="34" charset="0"/>
                <a:cs typeface="Calibri" panose="020F0502020204030204" pitchFamily="34" charset="0"/>
              </a:rPr>
              <a:t>Godło Polski</a:t>
            </a:r>
          </a:p>
        </p:txBody>
      </p:sp>
      <p:pic>
        <p:nvPicPr>
          <p:cNvPr id="6" name="Symbol zastępczy zawartości 5">
            <a:extLst>
              <a:ext uri="{FF2B5EF4-FFF2-40B4-BE49-F238E27FC236}">
                <a16:creationId xmlns:a16="http://schemas.microsoft.com/office/drawing/2014/main" id="{BFE85A6D-7120-46E0-8DF2-C728F084DE42}"/>
              </a:ext>
            </a:extLst>
          </p:cNvPr>
          <p:cNvPicPr>
            <a:picLocks noGrp="1" noChangeAspect="1"/>
          </p:cNvPicPr>
          <p:nvPr>
            <p:ph idx="1"/>
          </p:nvPr>
        </p:nvPicPr>
        <p:blipFill>
          <a:blip r:embed="rId2"/>
          <a:stretch>
            <a:fillRect/>
          </a:stretch>
        </p:blipFill>
        <p:spPr>
          <a:xfrm>
            <a:off x="6323013" y="1210468"/>
            <a:ext cx="5202680" cy="4279777"/>
          </a:xfrm>
        </p:spPr>
      </p:pic>
      <p:sp>
        <p:nvSpPr>
          <p:cNvPr id="4" name="Symbol zastępczy tekstu 3">
            <a:extLst>
              <a:ext uri="{FF2B5EF4-FFF2-40B4-BE49-F238E27FC236}">
                <a16:creationId xmlns:a16="http://schemas.microsoft.com/office/drawing/2014/main" id="{396C0BDA-22DE-434F-9805-CE820578A9E2}"/>
              </a:ext>
            </a:extLst>
          </p:cNvPr>
          <p:cNvSpPr>
            <a:spLocks noGrp="1"/>
          </p:cNvSpPr>
          <p:nvPr>
            <p:ph type="body" sz="half" idx="2"/>
          </p:nvPr>
        </p:nvSpPr>
        <p:spPr>
          <a:xfrm>
            <a:off x="2589212" y="1598613"/>
            <a:ext cx="3505199" cy="4262436"/>
          </a:xfrm>
        </p:spPr>
        <p:txBody>
          <a:bodyPr/>
          <a:lstStyle/>
          <a:p>
            <a:r>
              <a:rPr lang="pl-PL" sz="2000" dirty="0">
                <a:solidFill>
                  <a:schemeClr val="tx1"/>
                </a:solidFill>
                <a:latin typeface="Calibri" panose="020F0502020204030204" pitchFamily="34" charset="0"/>
                <a:cs typeface="Calibri" panose="020F0502020204030204" pitchFamily="34" charset="0"/>
              </a:rPr>
              <a:t>Polskie godło składa się               z białego orła ze złotą koroną umieszczonego na tle                        o czerwonym kolorze. Głowa orła zwrócona jest w prawą stronę. Początki powstania godła związane są z Lechem, twórcą polskiej państwowości. Symbol orła jest związany               z Gnieznem, czyli stolicą, która została stworzona przez Lecha.</a:t>
            </a:r>
          </a:p>
          <a:p>
            <a:endParaRPr lang="pl-PL" dirty="0"/>
          </a:p>
        </p:txBody>
      </p:sp>
    </p:spTree>
    <p:extLst>
      <p:ext uri="{BB962C8B-B14F-4D97-AF65-F5344CB8AC3E}">
        <p14:creationId xmlns:p14="http://schemas.microsoft.com/office/powerpoint/2010/main" val="177569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wind"/>
      </p:transition>
    </mc:Choice>
    <mc:Fallback xmlns="">
      <p:transition spd="slow" advTm="1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ABB2EC7-E93F-48FF-A110-DA69EB12130E}"/>
              </a:ext>
            </a:extLst>
          </p:cNvPr>
          <p:cNvSpPr>
            <a:spLocks noGrp="1"/>
          </p:cNvSpPr>
          <p:nvPr>
            <p:ph type="title"/>
          </p:nvPr>
        </p:nvSpPr>
        <p:spPr/>
        <p:txBody>
          <a:bodyPr>
            <a:normAutofit/>
          </a:bodyPr>
          <a:lstStyle/>
          <a:p>
            <a:r>
              <a:rPr lang="pl-PL" sz="3200" b="1" dirty="0">
                <a:latin typeface="Calibri" panose="020F0502020204030204" pitchFamily="34" charset="0"/>
                <a:cs typeface="Calibri" panose="020F0502020204030204" pitchFamily="34" charset="0"/>
              </a:rPr>
              <a:t>Hymn Polski</a:t>
            </a:r>
          </a:p>
        </p:txBody>
      </p:sp>
      <p:pic>
        <p:nvPicPr>
          <p:cNvPr id="6" name="Symbol zastępczy zawartości 5">
            <a:extLst>
              <a:ext uri="{FF2B5EF4-FFF2-40B4-BE49-F238E27FC236}">
                <a16:creationId xmlns:a16="http://schemas.microsoft.com/office/drawing/2014/main" id="{7AF6EAEC-6052-4BF4-9F1C-EACA517CE926}"/>
              </a:ext>
            </a:extLst>
          </p:cNvPr>
          <p:cNvPicPr>
            <a:picLocks noGrp="1" noChangeAspect="1"/>
          </p:cNvPicPr>
          <p:nvPr>
            <p:ph idx="1"/>
          </p:nvPr>
        </p:nvPicPr>
        <p:blipFill>
          <a:blip r:embed="rId2"/>
          <a:stretch>
            <a:fillRect/>
          </a:stretch>
        </p:blipFill>
        <p:spPr>
          <a:xfrm>
            <a:off x="7000148" y="446088"/>
            <a:ext cx="3827329" cy="5414962"/>
          </a:xfrm>
        </p:spPr>
      </p:pic>
      <p:sp>
        <p:nvSpPr>
          <p:cNvPr id="4" name="Symbol zastępczy tekstu 3">
            <a:extLst>
              <a:ext uri="{FF2B5EF4-FFF2-40B4-BE49-F238E27FC236}">
                <a16:creationId xmlns:a16="http://schemas.microsoft.com/office/drawing/2014/main" id="{43AD7B1D-EE79-418E-B89C-3AAA1C194226}"/>
              </a:ext>
            </a:extLst>
          </p:cNvPr>
          <p:cNvSpPr>
            <a:spLocks noGrp="1"/>
          </p:cNvSpPr>
          <p:nvPr>
            <p:ph type="body" sz="half" idx="2"/>
          </p:nvPr>
        </p:nvSpPr>
        <p:spPr>
          <a:xfrm>
            <a:off x="2392326" y="1733107"/>
            <a:ext cx="3702085" cy="4127942"/>
          </a:xfrm>
        </p:spPr>
        <p:txBody>
          <a:bodyPr>
            <a:normAutofit fontScale="92500" lnSpcReduction="20000"/>
          </a:bodyPr>
          <a:lstStyle/>
          <a:p>
            <a:r>
              <a:rPr lang="pl-PL" sz="2200" dirty="0">
                <a:solidFill>
                  <a:schemeClr val="tx1"/>
                </a:solidFill>
                <a:latin typeface="Calibri" panose="020F0502020204030204" pitchFamily="34" charset="0"/>
                <a:cs typeface="Calibri" panose="020F0502020204030204" pitchFamily="34" charset="0"/>
              </a:rPr>
              <a:t>Twórcą polskiego hymnu jest Józef Wybicki. Był on przyjacielem generała Dąbrowskiego. Dnia           16 lipca 1797 we Włoszech,                 w miejscowości Reggio, gdzie miała miejsce parada wojskowa, po raz pierwszy zaśpiewano „Mazurka Dąbrowskiego”. Początkowo, pieśń ta była nazywana Pieśnią Legionów Polskich we Włoszech. Dopiero w 1927 roku „Mazurek Dąbrowskiego” stał się oficjalnym hymnem polski. Zyskał wtedy obecny tytuł.</a:t>
            </a:r>
          </a:p>
          <a:p>
            <a:endParaRPr lang="pl-PL" dirty="0"/>
          </a:p>
        </p:txBody>
      </p:sp>
    </p:spTree>
    <p:extLst>
      <p:ext uri="{BB962C8B-B14F-4D97-AF65-F5344CB8AC3E}">
        <p14:creationId xmlns:p14="http://schemas.microsoft.com/office/powerpoint/2010/main" val="3740198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wind"/>
      </p:transition>
    </mc:Choice>
    <mc:Fallback xmlns="">
      <p:transition spd="slow" advTm="12000">
        <p:fade/>
      </p:transition>
    </mc:Fallback>
  </mc:AlternateContent>
</p:sld>
</file>

<file path=ppt/theme/theme1.xml><?xml version="1.0" encoding="utf-8"?>
<a:theme xmlns:a="http://schemas.openxmlformats.org/drawingml/2006/main" name="Smug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244</TotalTime>
  <Words>644</Words>
  <Application>Microsoft Office PowerPoint</Application>
  <PresentationFormat>Panoramiczny</PresentationFormat>
  <Paragraphs>38</Paragraphs>
  <Slides>15</Slides>
  <Notes>0</Notes>
  <HiddenSlides>0</HiddenSlides>
  <MMClips>1</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15</vt:i4>
      </vt:variant>
    </vt:vector>
  </HeadingPairs>
  <TitlesOfParts>
    <vt:vector size="22" baseType="lpstr">
      <vt:lpstr>Arial</vt:lpstr>
      <vt:lpstr>Calibri</vt:lpstr>
      <vt:lpstr>Century Gothic</vt:lpstr>
      <vt:lpstr>OpenSymbol</vt:lpstr>
      <vt:lpstr>Times New Roman</vt:lpstr>
      <vt:lpstr>Wingdings 3</vt:lpstr>
      <vt:lpstr>Smuga</vt:lpstr>
      <vt:lpstr>BYĆ PATRIOTĄ…</vt:lpstr>
      <vt:lpstr>Patriotyzm</vt:lpstr>
      <vt:lpstr>Patriotyzm to również umiłowanie i pielęgnowanie narodowej tradycji, kultury czy języka. Oparty jest on na poczuciu więzi społecznej, wspólnoty kulturowej oraz solidarności  z własnym narodem i społecznością. </vt:lpstr>
      <vt:lpstr>Prezentacja programu PowerPoint</vt:lpstr>
      <vt:lpstr>Prezentacja programu PowerPoint</vt:lpstr>
      <vt:lpstr>Polskie symbole narodowe chronione są przez konstytucję. Warunki, na jakich polskie godło oraz flaga mogą być używane określa stosowna ustawa. Każdy Polak powinien być dumny ze swych symboli narodowych. Szanować je i pamiętać o nich. To one tworzą historię naszego kraju. Symbolami narodowymi są:  </vt:lpstr>
      <vt:lpstr>Flaga Polski</vt:lpstr>
      <vt:lpstr>Godło Polski</vt:lpstr>
      <vt:lpstr>Hymn Polski</vt:lpstr>
      <vt:lpstr>Prezentacja programu PowerPoint</vt:lpstr>
      <vt:lpstr>Jednym z największych patriotów XXI wieku był św. Jan Paweł II, który podczas całego swojego pontyfikatu martwił się o dobro Polski. Starał się udzielać dobrych rad naszym władzom, łagodzić konflikty i dbać o pokój. </vt:lpstr>
      <vt:lpstr>Patriotyzm dziś</vt:lpstr>
      <vt:lpstr>Prezentacja programu PowerPoint</vt:lpstr>
      <vt:lpstr>Prezentacja programu PowerPoint</vt:lpstr>
      <vt:lpstr>    Źródło informacji: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BYĆ PATRIOTĄ</dc:title>
  <dc:creator>Dom</dc:creator>
  <cp:lastModifiedBy>Świetlica</cp:lastModifiedBy>
  <cp:revision>26</cp:revision>
  <dcterms:created xsi:type="dcterms:W3CDTF">2020-11-27T20:55:11Z</dcterms:created>
  <dcterms:modified xsi:type="dcterms:W3CDTF">2020-12-02T10:19:38Z</dcterms:modified>
</cp:coreProperties>
</file>